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9E14C-4588-87FA-C56F-86D7CB1B5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8248D-D75A-455C-04C2-9A0DC7D56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AB785-F4E0-C180-AB85-F6DEC8BA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42295-E573-C069-6B0C-8409A24E4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C9F5C-2A9B-C1AD-639B-79E4C352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65A4-6553-DBFE-3DA9-CD92475D3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57C50-96F8-2AFA-8994-6693C575A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76F6C-FFC6-564B-3699-60D07102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4DA78-D3A1-C0C6-6B9B-09F1E1050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4A285-B1CD-4592-DF84-BB2FAE9C7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4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E103C0-41E2-1E7E-5D79-8206E94C6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A9236C-EAAE-4846-6C75-AEE6E29F5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27A31-9AFC-1457-ECB3-05E206F5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8F053-CBF2-3BEB-2114-F3C5DCC74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E0B74-A778-6C7E-3F1C-CDC88A58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9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81DB-00BB-ADD6-A96C-93B739C9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552D8-960F-FECF-BEF5-44534345F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D22DE-0F19-CF67-2295-12274BB9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42FC7-111D-B7B7-6006-16F15477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5AEB4-A196-2DFC-F461-AC9E5CBC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2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D905-5BD9-AA20-E688-5057E97C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43D41-062A-7B97-24BE-5B95C7E06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2E8F3-0C8D-CF8B-90BD-956E0A41C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41606-971B-B496-16BA-DBBFD669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72E84-2031-E974-E6BA-EE87F535A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DED6-C361-399D-ADC4-79863F3B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16B21-1F8F-8654-DD31-7A9C94D06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6E1E9-5EDE-D284-854D-B982C7F15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9D3E9-2FBC-645E-FF56-2C690982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A1224-8026-A699-F1C7-3D6E4EBB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8635C-C559-01A2-85A4-EC4A3E95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4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5DF3F-7D60-245B-40D1-362F65E5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EDAE5-D146-41B1-1644-1FD425ACB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B18BD-78AD-ADEC-4C1E-0DB063D99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4B90D-F247-7291-A764-7993233A7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1BCC7-5608-DA9C-AEB8-A5AF1E24E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C8F24-96DD-2EA5-6646-A4615095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77F3CA-4E44-9CB6-3A44-E0E59846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7F73F6-D2A5-797C-54ED-B31DA3FD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0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B33A-2EAE-F971-6367-A3B30604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4CA684-323A-3039-9C83-EE5BD1BA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D64F9-5DA8-804C-8941-E4DC46C49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65ABA3-3865-8F5B-5697-85FA0FBC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0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6BBFB-15E0-A3B8-32BD-9CF4BA7A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F577D5-AF7A-4EF9-CA2F-3E03A13A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0E9B1-46E2-D07C-A0BD-63A43A7EB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9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92BCD-CB2F-860F-718A-D2B0E0676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68550-4CD7-02C1-221F-FA69A8E86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A92AA-B02F-03C0-C611-0D906C4E5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94A23-028A-BD1D-6996-6146A185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30A4A-B5C8-7875-789D-135EF455F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11854-CC64-BAC8-9570-436A0805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5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54A81-A7AA-74C3-C417-AE80C591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F3629-31C9-9491-E234-F3A4E4464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E329C-83B6-6E6A-6B52-094A33AA5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2476D-258C-2FD7-1061-1A4237038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34629-CF50-4DDC-4991-0411FE9D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A5CAB-B72E-7F09-365A-EFD848EC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7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296737-9CB6-37D2-F37A-C441A3D2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7891A-C6F2-70C4-FEC2-9120FB823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46E6F-AC60-E9C3-9C79-092CAC39B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9FCE4-B004-4864-8693-7CCA1BA1C48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667CF-EF5A-9FCE-082B-AEBED4714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320EB-3EFE-0294-5DF5-1FCBC08FC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FB740-59D7-4F36-80BA-17331488F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4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ppa.un.org/en/new-agenda-for-peac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.org/techenvoy/global-digital-compact" TargetMode="External"/><Relationship Id="rId4" Type="http://schemas.openxmlformats.org/officeDocument/2006/relationships/hyperlink" Target="https://highleveladvisoryboard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c4unwn.org/global-futures-foru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ff2023peaceandsecurity@googlegroups.com" TargetMode="External"/><Relationship Id="rId2" Type="http://schemas.openxmlformats.org/officeDocument/2006/relationships/hyperlink" Target="mailto:gfuturesforum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hyperlink" Target="http://www.unfoldzero.org/" TargetMode="External"/><Relationship Id="rId4" Type="http://schemas.openxmlformats.org/officeDocument/2006/relationships/hyperlink" Target="http://www.unfoldzero.org/global-futures-forum-and-peoples-pact-for-the-future-peace-and-security-the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F34E5C-2738-629F-96A1-50ED8C9A0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002" y="3671787"/>
            <a:ext cx="10909640" cy="1359715"/>
          </a:xfrm>
        </p:spPr>
        <p:txBody>
          <a:bodyPr anchor="b">
            <a:normAutofit fontScale="90000"/>
          </a:bodyPr>
          <a:lstStyle/>
          <a:p>
            <a:r>
              <a:rPr lang="en-US" sz="5300" b="1" dirty="0"/>
              <a:t>Peace and Security consultations</a:t>
            </a:r>
            <a:r>
              <a:rPr lang="en-US" sz="5300" dirty="0"/>
              <a:t>: </a:t>
            </a:r>
            <a:br>
              <a:rPr lang="en-US" sz="4600" dirty="0"/>
            </a:br>
            <a:r>
              <a:rPr lang="en-US" sz="4400" dirty="0"/>
              <a:t>Global Futures Forum and UN Summit of the Future</a:t>
            </a:r>
            <a:endParaRPr lang="en-US" sz="4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AA7CD-195F-FBED-09CE-C302F533E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79" y="5916340"/>
            <a:ext cx="10909643" cy="552659"/>
          </a:xfrm>
        </p:spPr>
        <p:txBody>
          <a:bodyPr anchor="t">
            <a:normAutofit/>
          </a:bodyPr>
          <a:lstStyle/>
          <a:p>
            <a:r>
              <a:rPr lang="en-US" sz="3200" dirty="0"/>
              <a:t>Online Session </a:t>
            </a:r>
            <a:r>
              <a:rPr lang="en-US" sz="3200"/>
              <a:t>1 B: </a:t>
            </a:r>
            <a:r>
              <a:rPr lang="en-US" sz="3200" dirty="0"/>
              <a:t>February 16, 2023</a:t>
            </a:r>
          </a:p>
          <a:p>
            <a:endParaRPr lang="en-US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4F2E0F7-C9A5-77E1-B5F7-16F1F55F8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08" y="642557"/>
            <a:ext cx="6439588" cy="2640230"/>
          </a:xfrm>
          <a:prstGeom prst="rect">
            <a:avLst/>
          </a:prstGeom>
        </p:spPr>
      </p:pic>
      <p:sp>
        <p:nvSpPr>
          <p:cNvPr id="12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5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51C290-D914-7D08-71AD-72D178F7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1" y="586855"/>
            <a:ext cx="3707932" cy="4178185"/>
          </a:xfrm>
        </p:spPr>
        <p:txBody>
          <a:bodyPr anchor="b">
            <a:normAutofit fontScale="90000"/>
          </a:bodyPr>
          <a:lstStyle/>
          <a:p>
            <a:pPr algn="r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</a:rPr>
              <a:t>UN Summit of the Future: 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Multilateral solutions for a better tomorrow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UNGA Resolution A/RES/76/307</a:t>
            </a:r>
            <a:br>
              <a:rPr lang="en-US" sz="2700" dirty="0">
                <a:solidFill>
                  <a:srgbClr val="FFFFFF"/>
                </a:solidFill>
              </a:rPr>
            </a:br>
            <a:r>
              <a:rPr lang="en-US" sz="2200" i="1" dirty="0">
                <a:solidFill>
                  <a:srgbClr val="FFFFFF"/>
                </a:solidFill>
              </a:rPr>
              <a:t>Adopted 12 September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AEA86-017E-2956-B1CC-077129564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 United Nations General Assembly</a:t>
            </a:r>
            <a:r>
              <a:rPr lang="en-US" sz="2400" dirty="0"/>
              <a:t>:</a:t>
            </a:r>
          </a:p>
          <a:p>
            <a:pPr>
              <a:lnSpc>
                <a:spcPct val="110000"/>
              </a:lnSpc>
            </a:pPr>
            <a:r>
              <a:rPr lang="en-US" sz="2000" b="1" dirty="0"/>
              <a:t>Decides</a:t>
            </a:r>
            <a:r>
              <a:rPr lang="en-US" sz="2000" dirty="0"/>
              <a:t> that the </a:t>
            </a:r>
            <a:r>
              <a:rPr lang="en-US" sz="2000" i="1" dirty="0"/>
              <a:t>Summit of the Future </a:t>
            </a:r>
            <a:r>
              <a:rPr lang="en-US" sz="2000" dirty="0"/>
              <a:t>has an important role to play in reaffirming the </a:t>
            </a:r>
            <a:r>
              <a:rPr lang="en-US" sz="2000" i="1" dirty="0"/>
              <a:t>Charter of the United Nations</a:t>
            </a:r>
            <a:r>
              <a:rPr lang="en-US" sz="2000" dirty="0"/>
              <a:t>, reinvigorating multilateralism, boosting implementation of existing commitments, agreeing on concrete solutions to challenges and restoring trust among Member States;</a:t>
            </a:r>
          </a:p>
          <a:p>
            <a:pPr>
              <a:lnSpc>
                <a:spcPct val="110000"/>
              </a:lnSpc>
            </a:pPr>
            <a:r>
              <a:rPr lang="en-US" sz="2000" b="1" dirty="0"/>
              <a:t>Further decides </a:t>
            </a:r>
            <a:r>
              <a:rPr lang="en-US" sz="2000" dirty="0"/>
              <a:t>that the Summit will be held on 22 and 23 September 2024, in New York, preceded by a preparatory ministerial meeting to be held on 18 September 2023;</a:t>
            </a:r>
          </a:p>
          <a:p>
            <a:pPr>
              <a:lnSpc>
                <a:spcPct val="110000"/>
              </a:lnSpc>
            </a:pPr>
            <a:r>
              <a:rPr lang="en-US" sz="2000" b="1" dirty="0"/>
              <a:t>Decides</a:t>
            </a:r>
            <a:r>
              <a:rPr lang="en-US" sz="2000" dirty="0"/>
              <a:t> that the Summit will adopt a concise, action-oriented outcome document entitled </a:t>
            </a:r>
            <a:r>
              <a:rPr lang="en-US" sz="2000" i="1" dirty="0"/>
              <a:t>“A Pact for the Future”</a:t>
            </a:r>
            <a:r>
              <a:rPr lang="en-US" sz="2000" dirty="0"/>
              <a:t>, agreed in advance by consensus through intergovernmental negotiations.</a:t>
            </a:r>
          </a:p>
        </p:txBody>
      </p:sp>
    </p:spTree>
    <p:extLst>
      <p:ext uri="{BB962C8B-B14F-4D97-AF65-F5344CB8AC3E}">
        <p14:creationId xmlns:p14="http://schemas.microsoft.com/office/powerpoint/2010/main" val="9241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C3BDAD-FB40-5F19-FBC9-8ADDC0EE0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632966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/>
              <a:t>UN Summit of the Future: </a:t>
            </a:r>
            <a:r>
              <a:rPr lang="en-US" i="1" dirty="0"/>
              <a:t>Concurrent processes </a:t>
            </a:r>
          </a:p>
        </p:txBody>
      </p:sp>
      <p:pic>
        <p:nvPicPr>
          <p:cNvPr id="14" name="Picture 4" descr="A solar panel farm">
            <a:extLst>
              <a:ext uri="{FF2B5EF4-FFF2-40B4-BE49-F238E27FC236}">
                <a16:creationId xmlns:a16="http://schemas.microsoft.com/office/drawing/2014/main" id="{BE0099B9-A8E6-C02B-E1E4-82F455873C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88" r="22921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BFAB9-CC76-1DF9-A14D-7467381C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437038" cy="3978656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New Agenda for Peace 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https://dppa.un.org/en/new-agenda-for-peace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b="1" dirty="0"/>
          </a:p>
          <a:p>
            <a:r>
              <a:rPr lang="en-US" sz="2000" b="1" dirty="0"/>
              <a:t>High Level Advisory Board on Effective Multilateralism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https://highleveladvisoryboard.org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1" dirty="0"/>
              <a:t>Global Digital Compact</a:t>
            </a:r>
            <a:br>
              <a:rPr lang="en-US" sz="2000" dirty="0"/>
            </a:br>
            <a:r>
              <a:rPr lang="en-US" sz="2000" dirty="0">
                <a:hlinkClick r:id="rId5"/>
              </a:rPr>
              <a:t>www.un.org/techenvoy/global-digital-compact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1" dirty="0"/>
              <a:t>SDG Summit, September 2023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https://highleveladvisoryboard.org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1" dirty="0"/>
              <a:t>Multi-stakeholder dialogue on Outer Space</a:t>
            </a:r>
          </a:p>
        </p:txBody>
      </p:sp>
    </p:spTree>
    <p:extLst>
      <p:ext uri="{BB962C8B-B14F-4D97-AF65-F5344CB8AC3E}">
        <p14:creationId xmlns:p14="http://schemas.microsoft.com/office/powerpoint/2010/main" val="30578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3F6BD1-D162-0288-1971-EEAEA77A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76" y="450088"/>
            <a:ext cx="4550664" cy="1573784"/>
          </a:xfrm>
        </p:spPr>
        <p:txBody>
          <a:bodyPr anchor="b">
            <a:normAutofit/>
          </a:bodyPr>
          <a:lstStyle/>
          <a:p>
            <a:r>
              <a:rPr lang="en-US" sz="5400" dirty="0"/>
              <a:t>Civil society input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8B8DD-66F3-1F59-AE0A-6D64F532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496" y="450088"/>
            <a:ext cx="7433056" cy="2905362"/>
          </a:xfrm>
        </p:spPr>
        <p:txBody>
          <a:bodyPr anchor="t">
            <a:normAutofit/>
          </a:bodyPr>
          <a:lstStyle/>
          <a:p>
            <a:r>
              <a:rPr lang="en-US" sz="2400" dirty="0"/>
              <a:t>Consultations for civil society hosted by the Facilitators for the UN Summit (Germany and Namibia)</a:t>
            </a:r>
          </a:p>
          <a:p>
            <a:r>
              <a:rPr lang="en-US" sz="2400" dirty="0"/>
              <a:t>Thematic and regional consultations for the Global Futures Forum (January 11 – March 15)</a:t>
            </a:r>
          </a:p>
          <a:p>
            <a:r>
              <a:rPr lang="en-US" sz="2400" dirty="0"/>
              <a:t>Global Futures Forum (March 20-21) </a:t>
            </a:r>
          </a:p>
          <a:p>
            <a:r>
              <a:rPr lang="en-US" sz="2400" dirty="0"/>
              <a:t>Peoples Pact for the Future (Mid-April 2023)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https://c4unwn.org/global-futures-forum</a:t>
            </a:r>
            <a:r>
              <a:rPr lang="en-US" sz="2400" dirty="0"/>
              <a:t> </a:t>
            </a:r>
            <a:endParaRPr lang="en-US" sz="1700" dirty="0"/>
          </a:p>
          <a:p>
            <a:pPr lvl="1"/>
            <a:endParaRPr lang="en-US" sz="1700" dirty="0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972CE7BE-D725-48DD-2F47-E17AD42666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05" y="3635941"/>
            <a:ext cx="8846821" cy="294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37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3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12325-4D5C-827F-30BE-43AB1603D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/>
              <a:t>Peace and Security consultations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FAEEB-DE17-C96D-6C47-2DCB5973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527" y="2198362"/>
            <a:ext cx="6810375" cy="44119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Objectives:</a:t>
            </a:r>
          </a:p>
          <a:p>
            <a:pPr marL="514350" indent="-514350">
              <a:lnSpc>
                <a:spcPct val="110000"/>
              </a:lnSpc>
              <a:buFont typeface="+mj-lt"/>
              <a:buAutoNum type="alphaLcParenR"/>
            </a:pPr>
            <a:r>
              <a:rPr lang="en-US" sz="2000" dirty="0"/>
              <a:t>Facilitate a broad discussion of the issues and initiatives relating to international peace and security, focusing on </a:t>
            </a:r>
            <a:r>
              <a:rPr lang="en-US" sz="2000" b="1" dirty="0"/>
              <a:t>concrete proposals </a:t>
            </a:r>
            <a:r>
              <a:rPr lang="en-US" sz="2000" dirty="0"/>
              <a:t>for adopting in the </a:t>
            </a:r>
            <a:r>
              <a:rPr lang="en-US" sz="2000" i="1" dirty="0"/>
              <a:t>People’s Pact for the Future </a:t>
            </a:r>
            <a:r>
              <a:rPr lang="en-US" sz="2000" dirty="0"/>
              <a:t>and promoting to the </a:t>
            </a:r>
            <a:r>
              <a:rPr lang="en-US" sz="2000" i="1" dirty="0"/>
              <a:t>New Agenda for Peace</a:t>
            </a:r>
            <a:r>
              <a:rPr lang="en-US" sz="2000" dirty="0"/>
              <a:t> and </a:t>
            </a:r>
            <a:r>
              <a:rPr lang="en-US" sz="2000" i="1" dirty="0"/>
              <a:t>Summit of the Future;</a:t>
            </a:r>
            <a:endParaRPr lang="en-US" sz="2000" dirty="0"/>
          </a:p>
          <a:p>
            <a:pPr marL="514350" indent="-514350">
              <a:lnSpc>
                <a:spcPct val="110000"/>
              </a:lnSpc>
              <a:buFont typeface="+mj-lt"/>
              <a:buAutoNum type="alphaLcParenR"/>
            </a:pPr>
            <a:r>
              <a:rPr lang="en-US" sz="2000" dirty="0"/>
              <a:t>Ensure that the mix of proposals includes some which could be supported by like-minded governments and </a:t>
            </a:r>
            <a:r>
              <a:rPr lang="en-US" sz="2000" b="1" dirty="0"/>
              <a:t>adopted at the </a:t>
            </a:r>
            <a:r>
              <a:rPr lang="en-US" sz="2000" b="1" i="1" dirty="0"/>
              <a:t>UN Summit</a:t>
            </a:r>
            <a:r>
              <a:rPr lang="en-US" sz="2000" dirty="0"/>
              <a:t> (in the </a:t>
            </a:r>
            <a:r>
              <a:rPr lang="en-US" sz="2000" i="1" dirty="0"/>
              <a:t>Pact for the Future</a:t>
            </a:r>
            <a:r>
              <a:rPr lang="en-US" sz="2000" dirty="0"/>
              <a:t>), as well as </a:t>
            </a:r>
            <a:r>
              <a:rPr lang="en-US" sz="2000" b="1" dirty="0"/>
              <a:t>some more innovative proposals</a:t>
            </a:r>
            <a:r>
              <a:rPr lang="en-US" sz="2000" dirty="0"/>
              <a:t> which might find traction amongst civil society organizations in the short-term and could lead to government/UN action in the medium to long-term.</a:t>
            </a:r>
          </a:p>
        </p:txBody>
      </p:sp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5A5E8120-FF0D-ABA0-9954-515F8164C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198" y="2754454"/>
            <a:ext cx="4788505" cy="2513965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7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672F9-A69A-E2CF-2854-F85383B48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950181"/>
          </a:xfrm>
        </p:spPr>
        <p:txBody>
          <a:bodyPr anchor="b">
            <a:normAutofit/>
          </a:bodyPr>
          <a:lstStyle/>
          <a:p>
            <a:r>
              <a:rPr lang="en-US" sz="3600" dirty="0"/>
              <a:t>Process/Timeline of the Peace and Security Consultations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DC20-3894-3991-9C8A-EB7247C80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7103166" cy="4646476"/>
          </a:xfrm>
        </p:spPr>
        <p:txBody>
          <a:bodyPr anchor="t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b="1" dirty="0"/>
              <a:t>From Feb: </a:t>
            </a:r>
            <a:r>
              <a:rPr lang="en-US" sz="2400" dirty="0"/>
              <a:t>Proposals submitted by email and posted online. </a:t>
            </a:r>
            <a:br>
              <a:rPr lang="en-US" sz="2400" dirty="0"/>
            </a:br>
            <a:r>
              <a:rPr lang="en-US" sz="2400" dirty="0"/>
              <a:t>Comments (including support) by email. </a:t>
            </a:r>
            <a:br>
              <a:rPr lang="en-US" sz="2400" dirty="0"/>
            </a:br>
            <a:r>
              <a:rPr lang="en-US" sz="2200" b="1" dirty="0"/>
              <a:t>Join</a:t>
            </a:r>
            <a:r>
              <a:rPr lang="en-US" sz="2200" dirty="0"/>
              <a:t>: </a:t>
            </a:r>
            <a:r>
              <a:rPr lang="en-US" sz="2200" dirty="0">
                <a:hlinkClick r:id="rId2"/>
              </a:rPr>
              <a:t>gfuturesforum@gmail.com</a:t>
            </a:r>
            <a:br>
              <a:rPr lang="en-US" sz="2200" b="1" dirty="0"/>
            </a:br>
            <a:r>
              <a:rPr lang="en-US" sz="2200" b="1" dirty="0"/>
              <a:t>Post: </a:t>
            </a:r>
            <a:r>
              <a:rPr lang="en-US" sz="2200" dirty="0">
                <a:hlinkClick r:id="rId3"/>
              </a:rPr>
              <a:t>gff2023peaceandsecurity@googlegroups.com</a:t>
            </a:r>
            <a:r>
              <a:rPr lang="en-US" sz="2200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Feb 16: </a:t>
            </a:r>
            <a:r>
              <a:rPr lang="en-US" sz="2400" dirty="0"/>
              <a:t>Online session: Proposals introduced;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Feb 23: </a:t>
            </a:r>
            <a:r>
              <a:rPr lang="en-US" sz="2400" dirty="0"/>
              <a:t>Online session: Consolidation of proposals (to 4-5);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Feb 28: </a:t>
            </a:r>
            <a:r>
              <a:rPr lang="en-US" sz="2400" dirty="0"/>
              <a:t>Facilitators prepare draft report;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2</a:t>
            </a:r>
            <a:r>
              <a:rPr lang="en-US" sz="2400" b="1" baseline="30000" dirty="0"/>
              <a:t>nd</a:t>
            </a:r>
            <a:r>
              <a:rPr lang="en-US" sz="2400" b="1" dirty="0"/>
              <a:t> week March: </a:t>
            </a:r>
            <a:r>
              <a:rPr lang="en-US" sz="2400" dirty="0"/>
              <a:t>Facilitators </a:t>
            </a:r>
            <a:r>
              <a:rPr lang="en-US" sz="2400" dirty="0" err="1"/>
              <a:t>finalise</a:t>
            </a:r>
            <a:r>
              <a:rPr lang="en-US" sz="2400" dirty="0"/>
              <a:t> report for presenting to the Global Futures Forum (all proposals will be included in the annex)</a:t>
            </a:r>
            <a:br>
              <a:rPr lang="en-US" sz="2400" dirty="0"/>
            </a:b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100" dirty="0"/>
              <a:t>Webpage: </a:t>
            </a:r>
            <a:r>
              <a:rPr lang="en-US" sz="2100" dirty="0">
                <a:hlinkClick r:id="rId4"/>
              </a:rPr>
              <a:t>www.unfoldzero.org/global-futures-forum-and-peoples-pact-for-the-future-peace-and-security-theme/</a:t>
            </a:r>
            <a:r>
              <a:rPr lang="en-US" sz="2100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100" dirty="0"/>
              <a:t>Webpage access from </a:t>
            </a:r>
            <a:r>
              <a:rPr lang="en-US" sz="2100" dirty="0">
                <a:hlinkClick r:id="rId5"/>
              </a:rPr>
              <a:t>www.unfoldzero.org</a:t>
            </a:r>
            <a:r>
              <a:rPr lang="en-US" sz="2100" dirty="0"/>
              <a:t> </a:t>
            </a:r>
          </a:p>
        </p:txBody>
      </p:sp>
      <p:pic>
        <p:nvPicPr>
          <p:cNvPr id="5" name="Picture 4" descr="Calendar&#10;&#10;Description automatically generated with medium confidence">
            <a:extLst>
              <a:ext uri="{FF2B5EF4-FFF2-40B4-BE49-F238E27FC236}">
                <a16:creationId xmlns:a16="http://schemas.microsoft.com/office/drawing/2014/main" id="{A93B6213-427A-B2AC-F0AB-47867256F57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8" r="16446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055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524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Peace and Security consultations:  Global Futures Forum and UN Summit of the Future</vt:lpstr>
      <vt:lpstr>UN Summit of the Future:  Multilateral solutions for a better tomorrow      UNGA Resolution A/RES/76/307 Adopted 12 September 2022</vt:lpstr>
      <vt:lpstr>UN Summit of the Future: Concurrent processes </vt:lpstr>
      <vt:lpstr>Civil society input</vt:lpstr>
      <vt:lpstr>Peace and Security consultations</vt:lpstr>
      <vt:lpstr>Process/Timeline of the Peace and Security Consultations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Alyn Ware</dc:creator>
  <cp:lastModifiedBy>Alyn Ware</cp:lastModifiedBy>
  <cp:revision>12</cp:revision>
  <dcterms:created xsi:type="dcterms:W3CDTF">2023-02-15T15:06:17Z</dcterms:created>
  <dcterms:modified xsi:type="dcterms:W3CDTF">2023-02-16T17:36:13Z</dcterms:modified>
</cp:coreProperties>
</file>